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digiana Toybox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ilk Tea Font TH" panose="020B0604020202020204" charset="-34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8.svg"/><Relationship Id="rId5" Type="http://schemas.openxmlformats.org/officeDocument/2006/relationships/image" Target="../media/image8.sv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6.sv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4.svg"/><Relationship Id="rId5" Type="http://schemas.openxmlformats.org/officeDocument/2006/relationships/image" Target="../media/image8.sv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43103" y="680953"/>
            <a:ext cx="11828438" cy="8925094"/>
          </a:xfrm>
          <a:custGeom>
            <a:avLst/>
            <a:gdLst/>
            <a:ahLst/>
            <a:cxnLst/>
            <a:rect l="l" t="t" r="r" b="b"/>
            <a:pathLst>
              <a:path w="11828438" h="8925094">
                <a:moveTo>
                  <a:pt x="0" y="0"/>
                </a:moveTo>
                <a:lnTo>
                  <a:pt x="11828437" y="0"/>
                </a:lnTo>
                <a:lnTo>
                  <a:pt x="11828437" y="8925094"/>
                </a:lnTo>
                <a:lnTo>
                  <a:pt x="0" y="8925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158589" y="3655018"/>
            <a:ext cx="3342947" cy="3379818"/>
          </a:xfrm>
          <a:custGeom>
            <a:avLst/>
            <a:gdLst/>
            <a:ahLst/>
            <a:cxnLst/>
            <a:rect l="l" t="t" r="r" b="b"/>
            <a:pathLst>
              <a:path w="3342947" h="3379818">
                <a:moveTo>
                  <a:pt x="0" y="0"/>
                </a:moveTo>
                <a:lnTo>
                  <a:pt x="3342947" y="0"/>
                </a:lnTo>
                <a:lnTo>
                  <a:pt x="3342947" y="3379817"/>
                </a:lnTo>
                <a:lnTo>
                  <a:pt x="0" y="3379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551871" y="3243892"/>
            <a:ext cx="2603296" cy="3291524"/>
          </a:xfrm>
          <a:custGeom>
            <a:avLst/>
            <a:gdLst/>
            <a:ahLst/>
            <a:cxnLst/>
            <a:rect l="l" t="t" r="r" b="b"/>
            <a:pathLst>
              <a:path w="2603296" h="3291524">
                <a:moveTo>
                  <a:pt x="0" y="0"/>
                </a:moveTo>
                <a:lnTo>
                  <a:pt x="2603296" y="0"/>
                </a:lnTo>
                <a:lnTo>
                  <a:pt x="2603296" y="3291524"/>
                </a:lnTo>
                <a:lnTo>
                  <a:pt x="0" y="32915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781812" y="-460333"/>
            <a:ext cx="3621024" cy="4114800"/>
          </a:xfrm>
          <a:custGeom>
            <a:avLst/>
            <a:gdLst/>
            <a:ahLst/>
            <a:cxnLst/>
            <a:rect l="l" t="t" r="r" b="b"/>
            <a:pathLst>
              <a:path w="3621024" h="4114800">
                <a:moveTo>
                  <a:pt x="0" y="0"/>
                </a:moveTo>
                <a:lnTo>
                  <a:pt x="3621024" y="0"/>
                </a:lnTo>
                <a:lnTo>
                  <a:pt x="36210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15245774" y="7034835"/>
            <a:ext cx="3621024" cy="4114800"/>
          </a:xfrm>
          <a:custGeom>
            <a:avLst/>
            <a:gdLst/>
            <a:ahLst/>
            <a:cxnLst/>
            <a:rect l="l" t="t" r="r" b="b"/>
            <a:pathLst>
              <a:path w="3621024" h="4114800">
                <a:moveTo>
                  <a:pt x="3621024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621024" y="0"/>
                </a:lnTo>
                <a:lnTo>
                  <a:pt x="3621024" y="411480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607681" y="871431"/>
            <a:ext cx="1787710" cy="2100941"/>
          </a:xfrm>
          <a:custGeom>
            <a:avLst/>
            <a:gdLst/>
            <a:ahLst/>
            <a:cxnLst/>
            <a:rect l="l" t="t" r="r" b="b"/>
            <a:pathLst>
              <a:path w="1787710" h="2100941">
                <a:moveTo>
                  <a:pt x="0" y="0"/>
                </a:moveTo>
                <a:lnTo>
                  <a:pt x="1787710" y="0"/>
                </a:lnTo>
                <a:lnTo>
                  <a:pt x="1787710" y="2100941"/>
                </a:lnTo>
                <a:lnTo>
                  <a:pt x="0" y="21009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643036" y="7641626"/>
            <a:ext cx="2938510" cy="1450609"/>
          </a:xfrm>
          <a:custGeom>
            <a:avLst/>
            <a:gdLst/>
            <a:ahLst/>
            <a:cxnLst/>
            <a:rect l="l" t="t" r="r" b="b"/>
            <a:pathLst>
              <a:path w="2938510" h="1450609">
                <a:moveTo>
                  <a:pt x="0" y="0"/>
                </a:moveTo>
                <a:lnTo>
                  <a:pt x="2938510" y="0"/>
                </a:lnTo>
                <a:lnTo>
                  <a:pt x="2938510" y="1450609"/>
                </a:lnTo>
                <a:lnTo>
                  <a:pt x="0" y="14506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265670" y="2348683"/>
            <a:ext cx="7756660" cy="5979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39"/>
              </a:lnSpc>
            </a:pPr>
            <a:r>
              <a:rPr lang="en-US" sz="8999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„Мост поверења – када вртић и породица расту заједно“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94873" y="1182868"/>
            <a:ext cx="14124897" cy="10657877"/>
          </a:xfrm>
          <a:custGeom>
            <a:avLst/>
            <a:gdLst/>
            <a:ahLst/>
            <a:cxnLst/>
            <a:rect l="l" t="t" r="r" b="b"/>
            <a:pathLst>
              <a:path w="14124897" h="10657877">
                <a:moveTo>
                  <a:pt x="0" y="0"/>
                </a:moveTo>
                <a:lnTo>
                  <a:pt x="14124897" y="0"/>
                </a:lnTo>
                <a:lnTo>
                  <a:pt x="14124897" y="10657877"/>
                </a:lnTo>
                <a:lnTo>
                  <a:pt x="0" y="10657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19899" y="0"/>
            <a:ext cx="2497198" cy="2837725"/>
          </a:xfrm>
          <a:custGeom>
            <a:avLst/>
            <a:gdLst/>
            <a:ahLst/>
            <a:cxnLst/>
            <a:rect l="l" t="t" r="r" b="b"/>
            <a:pathLst>
              <a:path w="2497198" h="2837725">
                <a:moveTo>
                  <a:pt x="0" y="0"/>
                </a:moveTo>
                <a:lnTo>
                  <a:pt x="2497198" y="0"/>
                </a:lnTo>
                <a:lnTo>
                  <a:pt x="2497198" y="2837725"/>
                </a:lnTo>
                <a:lnTo>
                  <a:pt x="0" y="28377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5801037" y="-238255"/>
            <a:ext cx="2916527" cy="3314235"/>
          </a:xfrm>
          <a:custGeom>
            <a:avLst/>
            <a:gdLst/>
            <a:ahLst/>
            <a:cxnLst/>
            <a:rect l="l" t="t" r="r" b="b"/>
            <a:pathLst>
              <a:path w="2916527" h="3314235">
                <a:moveTo>
                  <a:pt x="2916526" y="0"/>
                </a:moveTo>
                <a:lnTo>
                  <a:pt x="0" y="0"/>
                </a:lnTo>
                <a:lnTo>
                  <a:pt x="0" y="3314235"/>
                </a:lnTo>
                <a:lnTo>
                  <a:pt x="2916526" y="3314235"/>
                </a:lnTo>
                <a:lnTo>
                  <a:pt x="291652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892265" y="2615561"/>
            <a:ext cx="10503469" cy="673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91"/>
              </a:lnSpc>
            </a:pPr>
            <a:r>
              <a:rPr lang="en-US" sz="7409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Сарадња између родитеља и вртића представља један од најважнијих ослонаца здравог развоја детета.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91804" y="-1583831"/>
            <a:ext cx="16634464" cy="12551459"/>
          </a:xfrm>
          <a:custGeom>
            <a:avLst/>
            <a:gdLst/>
            <a:ahLst/>
            <a:cxnLst/>
            <a:rect l="l" t="t" r="r" b="b"/>
            <a:pathLst>
              <a:path w="16634464" h="12551459">
                <a:moveTo>
                  <a:pt x="0" y="0"/>
                </a:moveTo>
                <a:lnTo>
                  <a:pt x="16634464" y="0"/>
                </a:lnTo>
                <a:lnTo>
                  <a:pt x="16634464" y="12551459"/>
                </a:lnTo>
                <a:lnTo>
                  <a:pt x="0" y="125514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5245774" y="7034835"/>
            <a:ext cx="3621024" cy="4114800"/>
          </a:xfrm>
          <a:custGeom>
            <a:avLst/>
            <a:gdLst/>
            <a:ahLst/>
            <a:cxnLst/>
            <a:rect l="l" t="t" r="r" b="b"/>
            <a:pathLst>
              <a:path w="3621024" h="4114800">
                <a:moveTo>
                  <a:pt x="3621024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621024" y="0"/>
                </a:lnTo>
                <a:lnTo>
                  <a:pt x="3621024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243128" y="0"/>
            <a:ext cx="1317051" cy="1547817"/>
          </a:xfrm>
          <a:custGeom>
            <a:avLst/>
            <a:gdLst/>
            <a:ahLst/>
            <a:cxnLst/>
            <a:rect l="l" t="t" r="r" b="b"/>
            <a:pathLst>
              <a:path w="1317051" h="1547817">
                <a:moveTo>
                  <a:pt x="1317051" y="0"/>
                </a:moveTo>
                <a:lnTo>
                  <a:pt x="0" y="0"/>
                </a:lnTo>
                <a:lnTo>
                  <a:pt x="0" y="1547817"/>
                </a:lnTo>
                <a:lnTo>
                  <a:pt x="1317051" y="1547817"/>
                </a:lnTo>
                <a:lnTo>
                  <a:pt x="131705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TextBox 5"/>
          <p:cNvSpPr txBox="1"/>
          <p:nvPr/>
        </p:nvSpPr>
        <p:spPr>
          <a:xfrm>
            <a:off x="901653" y="1505272"/>
            <a:ext cx="12278916" cy="753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5"/>
              </a:lnSpc>
            </a:pPr>
            <a:r>
              <a:rPr lang="en-US" sz="7113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Дете се најсигурније осећа онда када види да одрасли који брину о њему сарађују, разговарају и имају заједнички циљ – његову срећу, сигурност и напредак.</a:t>
            </a:r>
          </a:p>
        </p:txBody>
      </p:sp>
      <p:sp>
        <p:nvSpPr>
          <p:cNvPr id="6" name="Freeform 6"/>
          <p:cNvSpPr/>
          <p:nvPr/>
        </p:nvSpPr>
        <p:spPr>
          <a:xfrm>
            <a:off x="16366891" y="5326571"/>
            <a:ext cx="1096869" cy="1289055"/>
          </a:xfrm>
          <a:custGeom>
            <a:avLst/>
            <a:gdLst/>
            <a:ahLst/>
            <a:cxnLst/>
            <a:rect l="l" t="t" r="r" b="b"/>
            <a:pathLst>
              <a:path w="1096869" h="1289055">
                <a:moveTo>
                  <a:pt x="0" y="0"/>
                </a:moveTo>
                <a:lnTo>
                  <a:pt x="1096869" y="0"/>
                </a:lnTo>
                <a:lnTo>
                  <a:pt x="1096869" y="1289055"/>
                </a:lnTo>
                <a:lnTo>
                  <a:pt x="0" y="12890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569850">
            <a:off x="3387138" y="-3620365"/>
            <a:ext cx="17800405" cy="13431215"/>
          </a:xfrm>
          <a:custGeom>
            <a:avLst/>
            <a:gdLst/>
            <a:ahLst/>
            <a:cxnLst/>
            <a:rect l="l" t="t" r="r" b="b"/>
            <a:pathLst>
              <a:path w="17800405" h="13431215">
                <a:moveTo>
                  <a:pt x="0" y="0"/>
                </a:moveTo>
                <a:lnTo>
                  <a:pt x="17800405" y="0"/>
                </a:lnTo>
                <a:lnTo>
                  <a:pt x="17800405" y="13431215"/>
                </a:lnTo>
                <a:lnTo>
                  <a:pt x="0" y="134312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064910" y="-1215261"/>
            <a:ext cx="3621024" cy="4114800"/>
          </a:xfrm>
          <a:custGeom>
            <a:avLst/>
            <a:gdLst/>
            <a:ahLst/>
            <a:cxnLst/>
            <a:rect l="l" t="t" r="r" b="b"/>
            <a:pathLst>
              <a:path w="3621024" h="4114800">
                <a:moveTo>
                  <a:pt x="0" y="0"/>
                </a:moveTo>
                <a:lnTo>
                  <a:pt x="3621024" y="0"/>
                </a:lnTo>
                <a:lnTo>
                  <a:pt x="36210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556114" y="1323333"/>
            <a:ext cx="3310327" cy="4766178"/>
          </a:xfrm>
          <a:custGeom>
            <a:avLst/>
            <a:gdLst/>
            <a:ahLst/>
            <a:cxnLst/>
            <a:rect l="l" t="t" r="r" b="b"/>
            <a:pathLst>
              <a:path w="3310327" h="4766178">
                <a:moveTo>
                  <a:pt x="0" y="0"/>
                </a:moveTo>
                <a:lnTo>
                  <a:pt x="3310327" y="0"/>
                </a:lnTo>
                <a:lnTo>
                  <a:pt x="3310327" y="4766178"/>
                </a:lnTo>
                <a:lnTo>
                  <a:pt x="0" y="47661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399204" y="664897"/>
            <a:ext cx="10860096" cy="693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72"/>
              </a:lnSpc>
            </a:pPr>
            <a:r>
              <a:rPr lang="en-US" sz="656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Добра сарадња са родитељима не подразумева само размену информација, већ и међусобно поверење, разумевање и подршку.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94873" y="1182868"/>
            <a:ext cx="14124897" cy="10657877"/>
          </a:xfrm>
          <a:custGeom>
            <a:avLst/>
            <a:gdLst/>
            <a:ahLst/>
            <a:cxnLst/>
            <a:rect l="l" t="t" r="r" b="b"/>
            <a:pathLst>
              <a:path w="14124897" h="10657877">
                <a:moveTo>
                  <a:pt x="0" y="0"/>
                </a:moveTo>
                <a:lnTo>
                  <a:pt x="14124897" y="0"/>
                </a:lnTo>
                <a:lnTo>
                  <a:pt x="14124897" y="10657877"/>
                </a:lnTo>
                <a:lnTo>
                  <a:pt x="0" y="10657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19899" y="0"/>
            <a:ext cx="2497198" cy="2837725"/>
          </a:xfrm>
          <a:custGeom>
            <a:avLst/>
            <a:gdLst/>
            <a:ahLst/>
            <a:cxnLst/>
            <a:rect l="l" t="t" r="r" b="b"/>
            <a:pathLst>
              <a:path w="2497198" h="2837725">
                <a:moveTo>
                  <a:pt x="0" y="0"/>
                </a:moveTo>
                <a:lnTo>
                  <a:pt x="2497198" y="0"/>
                </a:lnTo>
                <a:lnTo>
                  <a:pt x="2497198" y="2837725"/>
                </a:lnTo>
                <a:lnTo>
                  <a:pt x="0" y="28377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5801037" y="-238255"/>
            <a:ext cx="2916527" cy="3314235"/>
          </a:xfrm>
          <a:custGeom>
            <a:avLst/>
            <a:gdLst/>
            <a:ahLst/>
            <a:cxnLst/>
            <a:rect l="l" t="t" r="r" b="b"/>
            <a:pathLst>
              <a:path w="2916527" h="3314235">
                <a:moveTo>
                  <a:pt x="2916526" y="0"/>
                </a:moveTo>
                <a:lnTo>
                  <a:pt x="0" y="0"/>
                </a:lnTo>
                <a:lnTo>
                  <a:pt x="0" y="3314235"/>
                </a:lnTo>
                <a:lnTo>
                  <a:pt x="2916526" y="3314235"/>
                </a:lnTo>
                <a:lnTo>
                  <a:pt x="291652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20271" y="7030989"/>
            <a:ext cx="3122720" cy="3157162"/>
          </a:xfrm>
          <a:custGeom>
            <a:avLst/>
            <a:gdLst/>
            <a:ahLst/>
            <a:cxnLst/>
            <a:rect l="l" t="t" r="r" b="b"/>
            <a:pathLst>
              <a:path w="3122720" h="3157162">
                <a:moveTo>
                  <a:pt x="0" y="0"/>
                </a:moveTo>
                <a:lnTo>
                  <a:pt x="3122720" y="0"/>
                </a:lnTo>
                <a:lnTo>
                  <a:pt x="3122720" y="3157162"/>
                </a:lnTo>
                <a:lnTo>
                  <a:pt x="0" y="31571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241397" y="2828200"/>
            <a:ext cx="10183596" cy="661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10"/>
              </a:lnSpc>
            </a:pPr>
            <a:r>
              <a:rPr lang="en-US" sz="4841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Свако дете је јединствено, а родитељи су они који га најбоље познају. Зато је важно да заједно делимо запажања, успехе, недоумице и начине на које можемо помоћи детету да развија самопоуздање, социјалне вештине, радозналост и емоционалну сигурност.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91804" y="-1583831"/>
            <a:ext cx="17073521" cy="12882748"/>
          </a:xfrm>
          <a:custGeom>
            <a:avLst/>
            <a:gdLst/>
            <a:ahLst/>
            <a:cxnLst/>
            <a:rect l="l" t="t" r="r" b="b"/>
            <a:pathLst>
              <a:path w="17073521" h="12882748">
                <a:moveTo>
                  <a:pt x="0" y="0"/>
                </a:moveTo>
                <a:lnTo>
                  <a:pt x="17073521" y="0"/>
                </a:lnTo>
                <a:lnTo>
                  <a:pt x="17073521" y="12882748"/>
                </a:lnTo>
                <a:lnTo>
                  <a:pt x="0" y="128827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5245774" y="7034835"/>
            <a:ext cx="3621024" cy="4114800"/>
          </a:xfrm>
          <a:custGeom>
            <a:avLst/>
            <a:gdLst/>
            <a:ahLst/>
            <a:cxnLst/>
            <a:rect l="l" t="t" r="r" b="b"/>
            <a:pathLst>
              <a:path w="3621024" h="4114800">
                <a:moveTo>
                  <a:pt x="3621024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621024" y="0"/>
                </a:lnTo>
                <a:lnTo>
                  <a:pt x="3621024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639072" y="931156"/>
            <a:ext cx="1317051" cy="1547817"/>
          </a:xfrm>
          <a:custGeom>
            <a:avLst/>
            <a:gdLst/>
            <a:ahLst/>
            <a:cxnLst/>
            <a:rect l="l" t="t" r="r" b="b"/>
            <a:pathLst>
              <a:path w="1317051" h="1547817">
                <a:moveTo>
                  <a:pt x="1317052" y="0"/>
                </a:moveTo>
                <a:lnTo>
                  <a:pt x="0" y="0"/>
                </a:lnTo>
                <a:lnTo>
                  <a:pt x="0" y="1547817"/>
                </a:lnTo>
                <a:lnTo>
                  <a:pt x="1317052" y="1547817"/>
                </a:lnTo>
                <a:lnTo>
                  <a:pt x="131705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6366891" y="5326571"/>
            <a:ext cx="1096869" cy="1289055"/>
          </a:xfrm>
          <a:custGeom>
            <a:avLst/>
            <a:gdLst/>
            <a:ahLst/>
            <a:cxnLst/>
            <a:rect l="l" t="t" r="r" b="b"/>
            <a:pathLst>
              <a:path w="1096869" h="1289055">
                <a:moveTo>
                  <a:pt x="0" y="0"/>
                </a:moveTo>
                <a:lnTo>
                  <a:pt x="1096869" y="0"/>
                </a:lnTo>
                <a:lnTo>
                  <a:pt x="1096869" y="1289055"/>
                </a:lnTo>
                <a:lnTo>
                  <a:pt x="0" y="12890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2311473" y="1705065"/>
            <a:ext cx="4055418" cy="3229587"/>
          </a:xfrm>
          <a:custGeom>
            <a:avLst/>
            <a:gdLst/>
            <a:ahLst/>
            <a:cxnLst/>
            <a:rect l="l" t="t" r="r" b="b"/>
            <a:pathLst>
              <a:path w="4055418" h="3229587">
                <a:moveTo>
                  <a:pt x="0" y="0"/>
                </a:moveTo>
                <a:lnTo>
                  <a:pt x="4055418" y="0"/>
                </a:lnTo>
                <a:lnTo>
                  <a:pt x="4055418" y="3229587"/>
                </a:lnTo>
                <a:lnTo>
                  <a:pt x="0" y="32295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254027" y="828376"/>
            <a:ext cx="9759543" cy="899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8"/>
              </a:lnSpc>
            </a:pPr>
            <a:r>
              <a:rPr lang="en-US" sz="5415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Када родитељ и васпитач сарађују:</a:t>
            </a:r>
          </a:p>
          <a:p>
            <a:pPr algn="ctr">
              <a:lnSpc>
                <a:spcPts val="6498"/>
              </a:lnSpc>
            </a:pPr>
            <a:r>
              <a:rPr lang="en-US" sz="5415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 🌼 дете развија осећај припадности и сигурности,</a:t>
            </a:r>
          </a:p>
          <a:p>
            <a:pPr algn="ctr">
              <a:lnSpc>
                <a:spcPts val="6498"/>
              </a:lnSpc>
            </a:pPr>
            <a:r>
              <a:rPr lang="en-US" sz="5415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 🌼 лакше превазилази изазове и промене,</a:t>
            </a:r>
          </a:p>
          <a:p>
            <a:pPr algn="ctr">
              <a:lnSpc>
                <a:spcPts val="6498"/>
              </a:lnSpc>
            </a:pPr>
            <a:r>
              <a:rPr lang="en-US" sz="5415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 🌼 учи да су разговор, подршка и разумевање важне вредности,</a:t>
            </a:r>
          </a:p>
          <a:p>
            <a:pPr algn="ctr">
              <a:lnSpc>
                <a:spcPts val="6498"/>
              </a:lnSpc>
            </a:pPr>
            <a:r>
              <a:rPr lang="en-US" sz="5415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 🌼 гради позитивну слику о себи и другима.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569850">
            <a:off x="3387138" y="-3620365"/>
            <a:ext cx="17800405" cy="13431215"/>
          </a:xfrm>
          <a:custGeom>
            <a:avLst/>
            <a:gdLst/>
            <a:ahLst/>
            <a:cxnLst/>
            <a:rect l="l" t="t" r="r" b="b"/>
            <a:pathLst>
              <a:path w="17800405" h="13431215">
                <a:moveTo>
                  <a:pt x="0" y="0"/>
                </a:moveTo>
                <a:lnTo>
                  <a:pt x="17800405" y="0"/>
                </a:lnTo>
                <a:lnTo>
                  <a:pt x="17800405" y="13431215"/>
                </a:lnTo>
                <a:lnTo>
                  <a:pt x="0" y="134312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064910" y="-1215261"/>
            <a:ext cx="3621024" cy="4114800"/>
          </a:xfrm>
          <a:custGeom>
            <a:avLst/>
            <a:gdLst/>
            <a:ahLst/>
            <a:cxnLst/>
            <a:rect l="l" t="t" r="r" b="b"/>
            <a:pathLst>
              <a:path w="3621024" h="4114800">
                <a:moveTo>
                  <a:pt x="0" y="0"/>
                </a:moveTo>
                <a:lnTo>
                  <a:pt x="3621024" y="0"/>
                </a:lnTo>
                <a:lnTo>
                  <a:pt x="36210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6276409"/>
            <a:ext cx="2780320" cy="3052247"/>
          </a:xfrm>
          <a:custGeom>
            <a:avLst/>
            <a:gdLst/>
            <a:ahLst/>
            <a:cxnLst/>
            <a:rect l="l" t="t" r="r" b="b"/>
            <a:pathLst>
              <a:path w="2780320" h="3052247">
                <a:moveTo>
                  <a:pt x="0" y="0"/>
                </a:moveTo>
                <a:lnTo>
                  <a:pt x="2780320" y="0"/>
                </a:lnTo>
                <a:lnTo>
                  <a:pt x="2780320" y="3052247"/>
                </a:lnTo>
                <a:lnTo>
                  <a:pt x="0" y="30522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556114" y="1332934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434082" y="842139"/>
            <a:ext cx="9684075" cy="737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68"/>
              </a:lnSpc>
            </a:pPr>
            <a:r>
              <a:rPr lang="en-US" sz="539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Стручна служба је ту да буде подршка и деци и родитељима – кроз разговор, саветовање, разумевање развојних потреба детета и заједничко тражење најбољих начина за подстицање дечјег развоја.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94873" y="1182868"/>
            <a:ext cx="14124897" cy="10657877"/>
          </a:xfrm>
          <a:custGeom>
            <a:avLst/>
            <a:gdLst/>
            <a:ahLst/>
            <a:cxnLst/>
            <a:rect l="l" t="t" r="r" b="b"/>
            <a:pathLst>
              <a:path w="14124897" h="10657877">
                <a:moveTo>
                  <a:pt x="0" y="0"/>
                </a:moveTo>
                <a:lnTo>
                  <a:pt x="14124897" y="0"/>
                </a:lnTo>
                <a:lnTo>
                  <a:pt x="14124897" y="10657877"/>
                </a:lnTo>
                <a:lnTo>
                  <a:pt x="0" y="10657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19899" y="0"/>
            <a:ext cx="2497198" cy="2837725"/>
          </a:xfrm>
          <a:custGeom>
            <a:avLst/>
            <a:gdLst/>
            <a:ahLst/>
            <a:cxnLst/>
            <a:rect l="l" t="t" r="r" b="b"/>
            <a:pathLst>
              <a:path w="2497198" h="2837725">
                <a:moveTo>
                  <a:pt x="0" y="0"/>
                </a:moveTo>
                <a:lnTo>
                  <a:pt x="2497198" y="0"/>
                </a:lnTo>
                <a:lnTo>
                  <a:pt x="2497198" y="2837725"/>
                </a:lnTo>
                <a:lnTo>
                  <a:pt x="0" y="28377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5801037" y="-238255"/>
            <a:ext cx="2916527" cy="3314235"/>
          </a:xfrm>
          <a:custGeom>
            <a:avLst/>
            <a:gdLst/>
            <a:ahLst/>
            <a:cxnLst/>
            <a:rect l="l" t="t" r="r" b="b"/>
            <a:pathLst>
              <a:path w="2916527" h="3314235">
                <a:moveTo>
                  <a:pt x="2916526" y="0"/>
                </a:moveTo>
                <a:lnTo>
                  <a:pt x="0" y="0"/>
                </a:lnTo>
                <a:lnTo>
                  <a:pt x="0" y="3314235"/>
                </a:lnTo>
                <a:lnTo>
                  <a:pt x="2916526" y="3314235"/>
                </a:lnTo>
                <a:lnTo>
                  <a:pt x="291652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936372" y="3075980"/>
            <a:ext cx="10034836" cy="557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6"/>
              </a:lnSpc>
            </a:pPr>
            <a:r>
              <a:rPr lang="en-US" sz="7363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Јер, када породица и вртић корачају заједно – дете расте сигурније, срећније и слободније. 💛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91804" y="-1583831"/>
            <a:ext cx="13743772" cy="10370301"/>
          </a:xfrm>
          <a:custGeom>
            <a:avLst/>
            <a:gdLst/>
            <a:ahLst/>
            <a:cxnLst/>
            <a:rect l="l" t="t" r="r" b="b"/>
            <a:pathLst>
              <a:path w="13743772" h="10370301">
                <a:moveTo>
                  <a:pt x="0" y="0"/>
                </a:moveTo>
                <a:lnTo>
                  <a:pt x="13743772" y="0"/>
                </a:lnTo>
                <a:lnTo>
                  <a:pt x="13743772" y="10370301"/>
                </a:lnTo>
                <a:lnTo>
                  <a:pt x="0" y="103703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5245774" y="7034835"/>
            <a:ext cx="3621024" cy="4114800"/>
          </a:xfrm>
          <a:custGeom>
            <a:avLst/>
            <a:gdLst/>
            <a:ahLst/>
            <a:cxnLst/>
            <a:rect l="l" t="t" r="r" b="b"/>
            <a:pathLst>
              <a:path w="3621024" h="4114800">
                <a:moveTo>
                  <a:pt x="3621024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621024" y="0"/>
                </a:lnTo>
                <a:lnTo>
                  <a:pt x="3621024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639072" y="931156"/>
            <a:ext cx="1317051" cy="1547817"/>
          </a:xfrm>
          <a:custGeom>
            <a:avLst/>
            <a:gdLst/>
            <a:ahLst/>
            <a:cxnLst/>
            <a:rect l="l" t="t" r="r" b="b"/>
            <a:pathLst>
              <a:path w="1317051" h="1547817">
                <a:moveTo>
                  <a:pt x="1317052" y="0"/>
                </a:moveTo>
                <a:lnTo>
                  <a:pt x="0" y="0"/>
                </a:lnTo>
                <a:lnTo>
                  <a:pt x="0" y="1547817"/>
                </a:lnTo>
                <a:lnTo>
                  <a:pt x="1317052" y="1547817"/>
                </a:lnTo>
                <a:lnTo>
                  <a:pt x="131705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6366891" y="5326571"/>
            <a:ext cx="1096869" cy="1289055"/>
          </a:xfrm>
          <a:custGeom>
            <a:avLst/>
            <a:gdLst/>
            <a:ahLst/>
            <a:cxnLst/>
            <a:rect l="l" t="t" r="r" b="b"/>
            <a:pathLst>
              <a:path w="1096869" h="1289055">
                <a:moveTo>
                  <a:pt x="0" y="0"/>
                </a:moveTo>
                <a:lnTo>
                  <a:pt x="1096869" y="0"/>
                </a:lnTo>
                <a:lnTo>
                  <a:pt x="1096869" y="1289055"/>
                </a:lnTo>
                <a:lnTo>
                  <a:pt x="0" y="12890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1566537" y="5326571"/>
            <a:ext cx="3000063" cy="4114800"/>
          </a:xfrm>
          <a:custGeom>
            <a:avLst/>
            <a:gdLst/>
            <a:ahLst/>
            <a:cxnLst/>
            <a:rect l="l" t="t" r="r" b="b"/>
            <a:pathLst>
              <a:path w="3000063" h="4114800">
                <a:moveTo>
                  <a:pt x="0" y="0"/>
                </a:moveTo>
                <a:lnTo>
                  <a:pt x="3000063" y="0"/>
                </a:lnTo>
                <a:lnTo>
                  <a:pt x="30000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066568" y="823412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1185362"/>
            <a:ext cx="9397314" cy="6321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2"/>
              </a:lnSpc>
            </a:pPr>
            <a:r>
              <a:rPr lang="en-US" sz="11398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Хвала на пажњи</a:t>
            </a:r>
          </a:p>
          <a:p>
            <a:pPr algn="ctr">
              <a:lnSpc>
                <a:spcPts val="9802"/>
              </a:lnSpc>
            </a:pPr>
            <a:endParaRPr lang="en-US" sz="11398">
              <a:solidFill>
                <a:srgbClr val="000000"/>
              </a:solidFill>
              <a:latin typeface="Adigiana Toybox"/>
              <a:ea typeface="Adigiana Toybox"/>
              <a:cs typeface="Adigiana Toybox"/>
              <a:sym typeface="Adigiana Toybox"/>
            </a:endParaRPr>
          </a:p>
          <a:p>
            <a:pPr algn="ctr">
              <a:lnSpc>
                <a:spcPts val="9802"/>
              </a:lnSpc>
            </a:pPr>
            <a:r>
              <a:rPr lang="en-US" sz="11398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-стручна служба-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Custom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Adigiana Toybox</vt:lpstr>
      <vt:lpstr>Calibri</vt:lpstr>
      <vt:lpstr>Milk Tea Font TH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„Мост поверења – када вртић и породица расту заједно“</dc:title>
  <cp:lastModifiedBy>goljic.jelena@gmail.com</cp:lastModifiedBy>
  <cp:revision>1</cp:revision>
  <dcterms:created xsi:type="dcterms:W3CDTF">2006-08-16T00:00:00Z</dcterms:created>
  <dcterms:modified xsi:type="dcterms:W3CDTF">2026-05-11T08:47:36Z</dcterms:modified>
  <dc:identifier>DAHJWLYoDXA</dc:identifier>
</cp:coreProperties>
</file>